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69" r:id="rId3"/>
    <p:sldId id="291" r:id="rId4"/>
    <p:sldId id="290" r:id="rId5"/>
    <p:sldId id="288" r:id="rId6"/>
  </p:sldIdLst>
  <p:sldSz cx="9144000" cy="5143500" type="screen16x9"/>
  <p:notesSz cx="7099300" cy="10234613"/>
  <p:embeddedFontLs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4" autoAdjust="0"/>
  </p:normalViewPr>
  <p:slideViewPr>
    <p:cSldViewPr>
      <p:cViewPr varScale="1">
        <p:scale>
          <a:sx n="80" d="100"/>
          <a:sy n="80" d="100"/>
        </p:scale>
        <p:origin x="1116" y="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lIns="99032" tIns="99032" rIns="99032" bIns="9903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78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02109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3684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53923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400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lIns="99032" tIns="99032" rIns="99032" bIns="99032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74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t-BR"/>
              <a:pPr lvl="0">
                <a:spcBef>
                  <a:spcPts val="0"/>
                </a:spcBef>
                <a:buNone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t-BR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‹nº›</a:t>
            </a:fld>
            <a:endParaRPr lang="pt-BR" sz="1000" dirty="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55"/>
            <a:ext cx="9144000" cy="5140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3482807"/>
            <a:ext cx="9143999" cy="89568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AutoShape 2" descr="Resultado de imagem para logo associaÃ§Ã£o sabesp"/>
          <p:cNvSpPr>
            <a:spLocks noChangeAspect="1" noChangeArrowheads="1"/>
          </p:cNvSpPr>
          <p:nvPr/>
        </p:nvSpPr>
        <p:spPr bwMode="auto">
          <a:xfrm>
            <a:off x="155574" y="-144463"/>
            <a:ext cx="455985" cy="45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8" descr="Resultado de imagem para logo associaÃ§Ã£o sabes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6296" y="3291830"/>
            <a:ext cx="1771546" cy="1728192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51520" y="2427734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Cursos de Aperfeiçoamento para Associados </a:t>
            </a:r>
            <a:r>
              <a:rPr lang="pt-BR" sz="2400" b="1" dirty="0" smtClean="0">
                <a:solidFill>
                  <a:schemeClr val="bg1"/>
                </a:solidFill>
              </a:rPr>
              <a:t> </a:t>
            </a:r>
            <a:endParaRPr lang="pt-B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50" y="0"/>
            <a:ext cx="9144000" cy="527700"/>
          </a:xfrm>
          <a:prstGeom prst="rect">
            <a:avLst/>
          </a:prstGeom>
          <a:solidFill>
            <a:srgbClr val="2A4F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89" name="Shape 189" descr="FECAP grafismo endereços.png"/>
          <p:cNvPicPr preferRelativeResize="0"/>
          <p:nvPr/>
        </p:nvPicPr>
        <p:blipFill rotWithShape="1">
          <a:blip r:embed="rId3">
            <a:alphaModFix/>
          </a:blip>
          <a:srcRect l="-15520" t="9735" r="15520" b="28570"/>
          <a:stretch/>
        </p:blipFill>
        <p:spPr>
          <a:xfrm>
            <a:off x="1196065" y="0"/>
            <a:ext cx="7911743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85" y="-73607"/>
            <a:ext cx="9143998" cy="46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Shape 191"/>
          <p:cNvCxnSpPr/>
          <p:nvPr/>
        </p:nvCxnSpPr>
        <p:spPr>
          <a:xfrm>
            <a:off x="1907704" y="890895"/>
            <a:ext cx="0" cy="4179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 txBox="1"/>
          <p:nvPr/>
        </p:nvSpPr>
        <p:spPr>
          <a:xfrm>
            <a:off x="1907704" y="987574"/>
            <a:ext cx="4581258" cy="3744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r>
              <a:rPr lang="pt-BR" sz="18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Você que é associado, deve aproveitar a condição de conveniado da FECAP e se preparar através dos cursos de Aperfeiçoamento para as grande mudanças nas empresas estatais ou não.</a:t>
            </a:r>
          </a:p>
          <a:p>
            <a:endParaRPr lang="pt-BR" sz="18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r>
              <a:rPr lang="pt-BR" sz="18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Vencer os novos desafios do mercado de trabalho onde a tecnologia exige competências diferenciadas é uma necessidade urgente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.</a:t>
            </a: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42975" y="1459779"/>
            <a:ext cx="1836000" cy="178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 lang="pt-BR" sz="12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50" y="0"/>
            <a:ext cx="9144000" cy="527700"/>
          </a:xfrm>
          <a:prstGeom prst="rect">
            <a:avLst/>
          </a:prstGeom>
          <a:solidFill>
            <a:srgbClr val="2A4F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89" name="Shape 189" descr="FECAP grafismo endereços.png"/>
          <p:cNvPicPr preferRelativeResize="0"/>
          <p:nvPr/>
        </p:nvPicPr>
        <p:blipFill rotWithShape="1">
          <a:blip r:embed="rId3">
            <a:alphaModFix/>
          </a:blip>
          <a:srcRect l="-15520" t="9735" r="15520" b="28570"/>
          <a:stretch/>
        </p:blipFill>
        <p:spPr>
          <a:xfrm>
            <a:off x="1196065" y="0"/>
            <a:ext cx="7911743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85" y="-73607"/>
            <a:ext cx="9143998" cy="46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Shape 191"/>
          <p:cNvCxnSpPr/>
          <p:nvPr/>
        </p:nvCxnSpPr>
        <p:spPr>
          <a:xfrm>
            <a:off x="1907704" y="890895"/>
            <a:ext cx="0" cy="4179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 txBox="1"/>
          <p:nvPr/>
        </p:nvSpPr>
        <p:spPr>
          <a:xfrm>
            <a:off x="1907704" y="987574"/>
            <a:ext cx="4581258" cy="37444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CURSOS DE APERFEIÇOAMENTO</a:t>
            </a:r>
            <a:endParaRPr lang="pt-BR" sz="1100" b="1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São cursos especialmente desenvolvidos para potencializar ou aperfeiçoar competências fundamentais de forma rápida, prática e interativa.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Destinados a profissionais que pretendem se atualizar e manter-se em conexão com as necessidades do mundo do  trabalho que vem sofrendo profundas modificações em função das novas tecnologias, modelos de gestão e excesso de oferta de mão de obra.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</a:rPr>
              <a:t>Mais que manter-se empregado, é necessário garantir a empregabilidade em um mundo corporativo cada vez mais ambíguo, incerto e volátil. </a:t>
            </a: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42975" y="1459779"/>
            <a:ext cx="1836000" cy="178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pt-BR" sz="12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DEFINIÇÃO E OBJETIVOS</a:t>
            </a:r>
            <a:endParaRPr lang="pt-BR" sz="12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7755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50" y="0"/>
            <a:ext cx="9144000" cy="527700"/>
          </a:xfrm>
          <a:prstGeom prst="rect">
            <a:avLst/>
          </a:prstGeom>
          <a:solidFill>
            <a:srgbClr val="2A4F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89" name="Shape 189" descr="FECAP grafismo endereços.png"/>
          <p:cNvPicPr preferRelativeResize="0"/>
          <p:nvPr/>
        </p:nvPicPr>
        <p:blipFill rotWithShape="1">
          <a:blip r:embed="rId4">
            <a:alphaModFix/>
          </a:blip>
          <a:srcRect l="-15520" t="9735" r="15520" b="28570"/>
          <a:stretch/>
        </p:blipFill>
        <p:spPr>
          <a:xfrm>
            <a:off x="1196065" y="0"/>
            <a:ext cx="7911743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9985" y="-73607"/>
            <a:ext cx="9143998" cy="46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Shape 191"/>
          <p:cNvCxnSpPr/>
          <p:nvPr/>
        </p:nvCxnSpPr>
        <p:spPr>
          <a:xfrm>
            <a:off x="1907704" y="890895"/>
            <a:ext cx="0" cy="4179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 txBox="1"/>
          <p:nvPr/>
        </p:nvSpPr>
        <p:spPr>
          <a:xfrm>
            <a:off x="1907704" y="686413"/>
            <a:ext cx="4581258" cy="4587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b="1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r>
              <a:rPr lang="pt-BR" sz="1100" b="1" dirty="0">
                <a:solidFill>
                  <a:srgbClr val="2A4F61"/>
                </a:solidFill>
                <a:latin typeface="Lato"/>
                <a:ea typeface="Lato"/>
                <a:cs typeface="Lato"/>
              </a:rPr>
              <a:t>CURSOS DE APERFEIÇOAMENTO</a:t>
            </a:r>
          </a:p>
          <a:p>
            <a:pPr lvl="0" rtl="0">
              <a:spcBef>
                <a:spcPts val="0"/>
              </a:spcBef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Descontos exclusivos de no mínimo 10% para todos  os cursos programados, podendo ser ampliado, conforme o número de interessados inscritos;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Oportunidade de se preparar para as mudanças organizacionais com professores atuantes  nas empresas e que darão dicas para manutenção ou mudança de emprego e de  carreira;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Ampliação de horizontes profissionais, através de competências desenvolvidas 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ou descoberta de novas até então, inexploradas;</a:t>
            </a: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Certificação de uma escola de negócios centenária, reconhecida pelo MEC  com índices máximos de avaliação, agregando valor ao currículo profissional e possibilitando troca de experiências com profissionais de outras organizações, ampliando oportunidades;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</a:pP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		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     </a:t>
            </a:r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b="1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42975" y="1459779"/>
            <a:ext cx="1520713" cy="178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pt-BR" sz="12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Benefícios a associados </a:t>
            </a:r>
          </a:p>
          <a:p>
            <a:r>
              <a:rPr lang="pt-BR" sz="1200" b="1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pt-BR" sz="12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SABESP</a:t>
            </a:r>
            <a:endParaRPr lang="pt-BR" sz="12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349896935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50" y="0"/>
            <a:ext cx="9144000" cy="527700"/>
          </a:xfrm>
          <a:prstGeom prst="rect">
            <a:avLst/>
          </a:prstGeom>
          <a:solidFill>
            <a:srgbClr val="2A4F6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89" name="Shape 189" descr="FECAP grafismo endereços.png"/>
          <p:cNvPicPr preferRelativeResize="0"/>
          <p:nvPr/>
        </p:nvPicPr>
        <p:blipFill rotWithShape="1">
          <a:blip r:embed="rId3">
            <a:alphaModFix/>
          </a:blip>
          <a:srcRect l="-15520" t="9735" r="15520" b="28570"/>
          <a:stretch/>
        </p:blipFill>
        <p:spPr>
          <a:xfrm>
            <a:off x="1196065" y="0"/>
            <a:ext cx="7911743" cy="51435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85" y="-73607"/>
            <a:ext cx="9143998" cy="462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1" name="Shape 191"/>
          <p:cNvCxnSpPr/>
          <p:nvPr/>
        </p:nvCxnSpPr>
        <p:spPr>
          <a:xfrm>
            <a:off x="1907704" y="890895"/>
            <a:ext cx="0" cy="4179000"/>
          </a:xfrm>
          <a:prstGeom prst="straightConnector1">
            <a:avLst/>
          </a:prstGeom>
          <a:noFill/>
          <a:ln w="9525" cap="flat" cmpd="sng">
            <a:solidFill>
              <a:srgbClr val="D9D9D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2" name="Shape 192"/>
          <p:cNvSpPr txBox="1"/>
          <p:nvPr/>
        </p:nvSpPr>
        <p:spPr>
          <a:xfrm>
            <a:off x="2078974" y="699542"/>
            <a:ext cx="4437242" cy="4587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pt-BR" sz="1100" b="1" dirty="0">
                <a:solidFill>
                  <a:srgbClr val="2A4F61"/>
                </a:solidFill>
                <a:latin typeface="Lato"/>
                <a:ea typeface="Lato"/>
                <a:cs typeface="Lato"/>
              </a:rPr>
              <a:t>CURSOS DE APERFEIÇOAMENTO</a:t>
            </a:r>
          </a:p>
          <a:p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Com conteúdos fixos e </a:t>
            </a: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de 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curta </a:t>
            </a: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duração,</a:t>
            </a:r>
          </a:p>
          <a:p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propiciam a  </a:t>
            </a: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profissionais de áreas diversas das organizações, 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reciclar ou potencializar </a:t>
            </a:r>
            <a:r>
              <a:rPr lang="pt-BR" sz="1100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competências técnicas e comportamentais de forma </a:t>
            </a:r>
            <a:r>
              <a:rPr lang="pt-BR" sz="1100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ágil, nas seguintes áreas de conhecimento. </a:t>
            </a:r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endParaRPr lang="pt-BR" sz="11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Recursos Humanos ou Soft </a:t>
            </a:r>
            <a:r>
              <a:rPr lang="pt-BR" sz="1100" b="1" dirty="0" err="1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Skills</a:t>
            </a: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Finanças; 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Tributos;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Contabilidade e Governança;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Comunicação Corporativa; 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1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t-BR" sz="1100" b="1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Agenda:</a:t>
            </a:r>
          </a:p>
          <a:p>
            <a:pPr lvl="0"/>
            <a:r>
              <a:rPr lang="pt-BR" sz="11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       https</a:t>
            </a:r>
            <a:r>
              <a:rPr lang="pt-BR" sz="1100" b="1" dirty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://www.fecap.br/corporate/cursos-aperfeicoamento.php</a:t>
            </a:r>
          </a:p>
          <a:p>
            <a:pPr marL="171450" lvl="0" indent="-171450" rt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pt-BR" sz="1800" b="1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 smtClean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endParaRPr lang="pt-BR" sz="2000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97" name="Shape 197"/>
          <p:cNvSpPr txBox="1"/>
          <p:nvPr/>
        </p:nvSpPr>
        <p:spPr>
          <a:xfrm>
            <a:off x="242975" y="1459779"/>
            <a:ext cx="1493460" cy="178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pt-BR" sz="12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Agenda de cursos e </a:t>
            </a:r>
          </a:p>
          <a:p>
            <a:pPr lvl="0"/>
            <a:r>
              <a:rPr lang="pt-BR" sz="1200" b="1" dirty="0" smtClean="0">
                <a:solidFill>
                  <a:srgbClr val="2A4F61"/>
                </a:solidFill>
                <a:latin typeface="Lato"/>
                <a:ea typeface="Lato"/>
                <a:cs typeface="Lato"/>
                <a:sym typeface="Lato"/>
              </a:rPr>
              <a:t>Áreas de Conhecimento</a:t>
            </a:r>
            <a:endParaRPr lang="pt-BR" sz="1200" b="1" dirty="0">
              <a:solidFill>
                <a:srgbClr val="2A4F6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3335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mple Light">
    <a:dk1>
      <a:srgbClr val="000000"/>
    </a:dk1>
    <a:lt1>
      <a:srgbClr val="FFFFFF"/>
    </a:lt1>
    <a:dk2>
      <a:srgbClr val="595959"/>
    </a:dk2>
    <a:lt2>
      <a:srgbClr val="EEEEEE"/>
    </a:lt2>
    <a:accent1>
      <a:srgbClr val="FFAB40"/>
    </a:accent1>
    <a:accent2>
      <a:srgbClr val="212121"/>
    </a:accent2>
    <a:accent3>
      <a:srgbClr val="78909C"/>
    </a:accent3>
    <a:accent4>
      <a:srgbClr val="FFAB40"/>
    </a:accent4>
    <a:accent5>
      <a:srgbClr val="0097A7"/>
    </a:accent5>
    <a:accent6>
      <a:srgbClr val="EEFF41"/>
    </a:accent6>
    <a:hlink>
      <a:srgbClr val="0097A7"/>
    </a:hlink>
    <a:folHlink>
      <a:srgbClr val="0097A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323</Words>
  <Application>Microsoft Office PowerPoint</Application>
  <PresentationFormat>Apresentação na tela (16:9)</PresentationFormat>
  <Paragraphs>70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Lato</vt:lpstr>
      <vt:lpstr>simple-light-2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RALENCAR</dc:creator>
  <cp:lastModifiedBy>Rita de Cássia Alencar</cp:lastModifiedBy>
  <cp:revision>141</cp:revision>
  <dcterms:modified xsi:type="dcterms:W3CDTF">2019-05-31T18:41:54Z</dcterms:modified>
</cp:coreProperties>
</file>